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96" r:id="rId7"/>
    <p:sldId id="370" r:id="rId8"/>
    <p:sldId id="369" r:id="rId9"/>
    <p:sldId id="397" r:id="rId10"/>
    <p:sldId id="399" r:id="rId11"/>
    <p:sldId id="404" r:id="rId12"/>
    <p:sldId id="401" r:id="rId13"/>
    <p:sldId id="403" r:id="rId14"/>
    <p:sldId id="400" r:id="rId15"/>
    <p:sldId id="402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is Yazici" initials="BY" lastIdx="1" clrIdx="0">
    <p:extLst>
      <p:ext uri="{19B8F6BF-5375-455C-9EA6-DF929625EA0E}">
        <p15:presenceInfo xmlns:p15="http://schemas.microsoft.com/office/powerpoint/2012/main" userId="S::barisyazici@sabanciuniv.edu::f4c275a0-7afb-4c44-a49a-c223d34afa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69" autoAdjust="0"/>
    <p:restoredTop sz="96296" autoAdjust="0"/>
  </p:normalViewPr>
  <p:slideViewPr>
    <p:cSldViewPr snapToGrid="0">
      <p:cViewPr>
        <p:scale>
          <a:sx n="112" d="100"/>
          <a:sy n="112" d="100"/>
        </p:scale>
        <p:origin x="2544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21/09/2020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21/09/2020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96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0591" y="2909596"/>
            <a:ext cx="8508999" cy="2115485"/>
          </a:xfrm>
        </p:spPr>
        <p:txBody>
          <a:bodyPr/>
          <a:lstStyle/>
          <a:p>
            <a:r>
              <a:rPr lang="de-DE" dirty="0"/>
              <a:t>Baris Yazici</a:t>
            </a:r>
          </a:p>
          <a:p>
            <a:r>
              <a:rPr lang="de-DE" dirty="0" err="1"/>
              <a:t>Msc</a:t>
            </a:r>
            <a:r>
              <a:rPr lang="de-DE" dirty="0"/>
              <a:t>. Mahmoud </a:t>
            </a:r>
            <a:r>
              <a:rPr lang="de-DE" dirty="0" err="1"/>
              <a:t>Akl</a:t>
            </a:r>
            <a:endParaRPr lang="de-DE" dirty="0"/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Munich</a:t>
            </a:r>
            <a:endParaRPr lang="de-DE" dirty="0"/>
          </a:p>
          <a:p>
            <a:r>
              <a:rPr lang="de-DE" dirty="0"/>
              <a:t>Computer Science </a:t>
            </a:r>
            <a:r>
              <a:rPr lang="de-DE" dirty="0" err="1"/>
              <a:t>Faculty</a:t>
            </a:r>
            <a:endParaRPr lang="de-DE" dirty="0"/>
          </a:p>
          <a:p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tr-TR" dirty="0" err="1"/>
              <a:t>Robotics</a:t>
            </a:r>
            <a:r>
              <a:rPr lang="tr-TR" dirty="0"/>
              <a:t>,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endParaRPr lang="tr-TR" dirty="0"/>
          </a:p>
          <a:p>
            <a:r>
              <a:rPr lang="tr-TR" dirty="0"/>
              <a:t>	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de-DE" dirty="0"/>
          </a:p>
          <a:p>
            <a:r>
              <a:rPr lang="de-DE" dirty="0" err="1"/>
              <a:t>Munich</a:t>
            </a:r>
            <a:r>
              <a:rPr lang="de-DE" dirty="0"/>
              <a:t>, 22.09.2020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en-US" dirty="0"/>
              <a:t>Branch Dueling Deep Q-Networks</a:t>
            </a:r>
            <a:br>
              <a:rPr lang="en-US" dirty="0"/>
            </a:br>
            <a:r>
              <a:rPr lang="en-US" dirty="0"/>
              <a:t>	for Robotics Applications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BE8862B-6DF4-0849-97C1-141CC0520EAD}"/>
              </a:ext>
            </a:extLst>
          </p:cNvPr>
          <p:cNvSpPr txBox="1">
            <a:spLocks/>
          </p:cNvSpPr>
          <p:nvPr/>
        </p:nvSpPr>
        <p:spPr>
          <a:xfrm>
            <a:off x="310591" y="1948786"/>
            <a:ext cx="8421688" cy="35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 i="1" dirty="0"/>
              <a:t>Master’s Thesis</a:t>
            </a:r>
          </a:p>
        </p:txBody>
      </p:sp>
    </p:spTree>
    <p:extLst>
      <p:ext uri="{BB962C8B-B14F-4D97-AF65-F5344CB8AC3E}">
        <p14:creationId xmlns:p14="http://schemas.microsoft.com/office/powerpoint/2010/main" val="275491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F92D3-4F29-5A4F-8181-9219413B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512"/>
            <a:ext cx="4776038" cy="358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749EE-8DF2-AA42-8546-9677CC68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81" y="1775581"/>
            <a:ext cx="4890519" cy="366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44842-E730-9C4B-B817-77EF071520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0BCF66-2A53-5F47-81F7-249F2991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SAC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91080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AD219B-E613-BF4D-B110-A96B9EA42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921" y="1863251"/>
            <a:ext cx="3789850" cy="276950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Gym-based</a:t>
            </a:r>
            <a:r>
              <a:rPr lang="de-DE" dirty="0"/>
              <a:t> </a:t>
            </a:r>
            <a:r>
              <a:rPr lang="en-US" dirty="0"/>
              <a:t>Grasping</a:t>
            </a:r>
            <a:r>
              <a:rPr lang="de-DE" dirty="0"/>
              <a:t> Environment</a:t>
            </a:r>
            <a:endParaRPr lang="de-DE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03065-6F99-E640-801F-FCDA064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1" y="5069465"/>
            <a:ext cx="6134100" cy="111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01C76-92DE-2E46-8C19-84EF38CB9127}"/>
              </a:ext>
            </a:extLst>
          </p:cNvPr>
          <p:cNvSpPr txBox="1"/>
          <p:nvPr/>
        </p:nvSpPr>
        <p:spPr>
          <a:xfrm>
            <a:off x="319090" y="1863251"/>
            <a:ext cx="3977640" cy="3131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+mn-lt"/>
              </a:rPr>
              <a:t>Training with different modules: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Curriculum Strategy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Input and Reward Normalization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Shaped Reward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Encoder, depth and RGB-D perception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7F67A6-D0F0-5742-A329-8516CA7E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Different Perception Layers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45AC9-DD16-384B-8A24-7FEA30AD1A6A}"/>
              </a:ext>
            </a:extLst>
          </p:cNvPr>
          <p:cNvGrpSpPr/>
          <p:nvPr/>
        </p:nvGrpSpPr>
        <p:grpSpPr>
          <a:xfrm>
            <a:off x="181289" y="2294635"/>
            <a:ext cx="3163589" cy="3634679"/>
            <a:chOff x="376191" y="2294635"/>
            <a:chExt cx="3049360" cy="36346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D3111D-E66A-0845-9538-265F4C12691F}"/>
                </a:ext>
              </a:extLst>
            </p:cNvPr>
            <p:cNvSpPr/>
            <p:nvPr/>
          </p:nvSpPr>
          <p:spPr>
            <a:xfrm>
              <a:off x="376191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F0E4F2-2032-BD41-B234-404B0D8A4595}"/>
                </a:ext>
              </a:extLst>
            </p:cNvPr>
            <p:cNvSpPr txBox="1"/>
            <p:nvPr/>
          </p:nvSpPr>
          <p:spPr>
            <a:xfrm>
              <a:off x="990746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Auto-encoder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E843316-7BA1-354F-885E-A8EC1CE7EAE2}"/>
              </a:ext>
            </a:extLst>
          </p:cNvPr>
          <p:cNvGrpSpPr/>
          <p:nvPr/>
        </p:nvGrpSpPr>
        <p:grpSpPr>
          <a:xfrm>
            <a:off x="3230650" y="2294635"/>
            <a:ext cx="3313349" cy="3634679"/>
            <a:chOff x="3342129" y="2294635"/>
            <a:chExt cx="3295152" cy="36346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03AEEB-C5CD-1541-BC32-CCB9D17AADB4}"/>
                </a:ext>
              </a:extLst>
            </p:cNvPr>
            <p:cNvSpPr/>
            <p:nvPr/>
          </p:nvSpPr>
          <p:spPr>
            <a:xfrm>
              <a:off x="3342129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9B4E0D-58D1-4944-B340-7D66DC7BB78F}"/>
                </a:ext>
              </a:extLst>
            </p:cNvPr>
            <p:cNvSpPr txBox="1"/>
            <p:nvPr/>
          </p:nvSpPr>
          <p:spPr>
            <a:xfrm>
              <a:off x="4202476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Depth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C98DE5-E4F8-C74B-967F-D7481DA32817}"/>
              </a:ext>
            </a:extLst>
          </p:cNvPr>
          <p:cNvGrpSpPr/>
          <p:nvPr/>
        </p:nvGrpSpPr>
        <p:grpSpPr>
          <a:xfrm>
            <a:off x="6229978" y="2294635"/>
            <a:ext cx="3554389" cy="3634679"/>
            <a:chOff x="6308067" y="2294635"/>
            <a:chExt cx="3476300" cy="363467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36EDDD-6119-B84C-AF3D-BB9925174F3E}"/>
                </a:ext>
              </a:extLst>
            </p:cNvPr>
            <p:cNvSpPr/>
            <p:nvPr/>
          </p:nvSpPr>
          <p:spPr>
            <a:xfrm>
              <a:off x="6308067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4ADC81-104C-5040-8CD2-7880FDA82E46}"/>
                </a:ext>
              </a:extLst>
            </p:cNvPr>
            <p:cNvSpPr txBox="1"/>
            <p:nvPr/>
          </p:nvSpPr>
          <p:spPr>
            <a:xfrm>
              <a:off x="7349562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RGB-D</a:t>
              </a: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AF45CB2-6E1E-D146-9708-7A2FCE47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59" y="3076581"/>
            <a:ext cx="2310681" cy="2290675"/>
          </a:xfrm>
          <a:prstGeom prst="rect">
            <a:avLst/>
          </a:prstGeom>
        </p:spPr>
      </p:pic>
      <p:pic>
        <p:nvPicPr>
          <p:cNvPr id="16" name="Picture 15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D3FEC02A-92BD-3F42-9106-EE6D885C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24" y="2861600"/>
            <a:ext cx="1800908" cy="175351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1786B7-B144-F041-9F83-D153B74ED7DD}"/>
              </a:ext>
            </a:extLst>
          </p:cNvPr>
          <p:cNvSpPr/>
          <p:nvPr/>
        </p:nvSpPr>
        <p:spPr>
          <a:xfrm>
            <a:off x="411982" y="2898085"/>
            <a:ext cx="1810876" cy="272815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7CAF4E1-2A6D-0548-A7A4-DF4D22AF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21" y="4034826"/>
            <a:ext cx="1800908" cy="173104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5D4337-821E-494E-82E4-5E13E414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76" y="2886307"/>
            <a:ext cx="897482" cy="2751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DBCB5-D5C9-1940-8151-66C3DDF0E876}"/>
              </a:ext>
            </a:extLst>
          </p:cNvPr>
          <p:cNvCxnSpPr>
            <a:cxnSpLocks/>
          </p:cNvCxnSpPr>
          <p:nvPr/>
        </p:nvCxnSpPr>
        <p:spPr>
          <a:xfrm flipH="1">
            <a:off x="411982" y="3916476"/>
            <a:ext cx="913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63363D-5B86-0249-BF64-3A640B5C8954}"/>
              </a:ext>
            </a:extLst>
          </p:cNvPr>
          <p:cNvCxnSpPr>
            <a:cxnSpLocks/>
          </p:cNvCxnSpPr>
          <p:nvPr/>
        </p:nvCxnSpPr>
        <p:spPr>
          <a:xfrm flipH="1">
            <a:off x="411982" y="4709124"/>
            <a:ext cx="913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D27883-C250-C54A-9262-860F84E5D601}"/>
              </a:ext>
            </a:extLst>
          </p:cNvPr>
          <p:cNvSpPr txBox="1"/>
          <p:nvPr/>
        </p:nvSpPr>
        <p:spPr>
          <a:xfrm>
            <a:off x="553453" y="3236495"/>
            <a:ext cx="66975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Real Image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99D7C-6FA5-934F-8358-0B01C7B50E16}"/>
              </a:ext>
            </a:extLst>
          </p:cNvPr>
          <p:cNvSpPr txBox="1"/>
          <p:nvPr/>
        </p:nvSpPr>
        <p:spPr>
          <a:xfrm>
            <a:off x="521213" y="4029142"/>
            <a:ext cx="773001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Recons-</a:t>
            </a:r>
          </a:p>
          <a:p>
            <a:pPr>
              <a:lnSpc>
                <a:spcPct val="114000"/>
              </a:lnSpc>
            </a:pPr>
            <a:r>
              <a:rPr lang="en-US" sz="1400" dirty="0" err="1">
                <a:latin typeface="+mn-lt"/>
              </a:rPr>
              <a:t>tructed</a:t>
            </a:r>
            <a:endParaRPr lang="en-US" sz="14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3C1D1-8922-E141-A7D4-3A244E8A5785}"/>
              </a:ext>
            </a:extLst>
          </p:cNvPr>
          <p:cNvSpPr txBox="1"/>
          <p:nvPr/>
        </p:nvSpPr>
        <p:spPr>
          <a:xfrm>
            <a:off x="553453" y="4898699"/>
            <a:ext cx="66975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Error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D4818-D6CE-324D-BF7F-6DCD577490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35CBF-15BB-4A45-86C6-C83394C7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385547"/>
            <a:ext cx="7686989" cy="545289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BF439142-4520-1C4F-AD15-BC86D2DE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Training and Test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E5F1B-D883-FA4B-BFE6-D331C6002CDB}"/>
              </a:ext>
            </a:extLst>
          </p:cNvPr>
          <p:cNvSpPr txBox="1"/>
          <p:nvPr/>
        </p:nvSpPr>
        <p:spPr>
          <a:xfrm>
            <a:off x="4271341" y="2618270"/>
            <a:ext cx="117052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New</a:t>
            </a:r>
            <a:r>
              <a:rPr lang="en-US" sz="16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scene</a:t>
            </a:r>
            <a:endParaRPr lang="en-US" sz="16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6C1EA-4096-A74A-944C-DF11D5D45EF0}"/>
              </a:ext>
            </a:extLst>
          </p:cNvPr>
          <p:cNvSpPr/>
          <p:nvPr/>
        </p:nvSpPr>
        <p:spPr>
          <a:xfrm>
            <a:off x="4160935" y="4131554"/>
            <a:ext cx="1210588" cy="317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/>
              <a:t>New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278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FE17D-73D3-CB44-B1F7-058109F93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4C9209-9CBA-704B-B33B-DB89F2F2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Test Results on Gripper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8177CF-2220-3042-8842-691548C183CA}"/>
              </a:ext>
            </a:extLst>
          </p:cNvPr>
          <p:cNvGrpSpPr/>
          <p:nvPr/>
        </p:nvGrpSpPr>
        <p:grpSpPr>
          <a:xfrm>
            <a:off x="113350" y="2329335"/>
            <a:ext cx="8080681" cy="2714859"/>
            <a:chOff x="1946477" y="1528072"/>
            <a:chExt cx="8080681" cy="2714859"/>
          </a:xfrm>
        </p:grpSpPr>
        <p:pic>
          <p:nvPicPr>
            <p:cNvPr id="16" name="Picture 15" descr="Table 1: SAC tests results on gripper environment with new scene and object set">
              <a:extLst>
                <a:ext uri="{FF2B5EF4-FFF2-40B4-BE49-F238E27FC236}">
                  <a16:creationId xmlns:a16="http://schemas.microsoft.com/office/drawing/2014/main" id="{B93F5BEE-E7F1-9F47-9173-82E07903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6477" y="1528072"/>
              <a:ext cx="5548226" cy="25219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638AFA-9A09-C74A-AB6A-2A3A51F25256}"/>
                </a:ext>
              </a:extLst>
            </p:cNvPr>
            <p:cNvSpPr txBox="1"/>
            <p:nvPr/>
          </p:nvSpPr>
          <p:spPr>
            <a:xfrm>
              <a:off x="2120974" y="4049993"/>
              <a:ext cx="7906184" cy="1929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dirty="0">
                  <a:latin typeface="+mn-lt"/>
                </a:rPr>
                <a:t>Table 1: SAC test results on gripper environment with new scene and objects set</a:t>
              </a:r>
            </a:p>
          </p:txBody>
        </p:sp>
      </p:grpSp>
      <p:pic>
        <p:nvPicPr>
          <p:cNvPr id="25" name="Picture 24" descr="A picture containing table, indoor, sitting, box&#10;&#10;Description automatically generated">
            <a:extLst>
              <a:ext uri="{FF2B5EF4-FFF2-40B4-BE49-F238E27FC236}">
                <a16:creationId xmlns:a16="http://schemas.microsoft.com/office/drawing/2014/main" id="{1A281E51-6924-984D-AA01-3FD9331E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80" y="2478320"/>
            <a:ext cx="2890249" cy="21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2BA31-A387-C84C-B724-8EF54087F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8C5FA0-402B-6F44-871B-85F020C6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Model Domain Transfer to Kuka</a:t>
            </a:r>
          </a:p>
        </p:txBody>
      </p:sp>
      <p:pic>
        <p:nvPicPr>
          <p:cNvPr id="6" name="Content Placeholder 5" descr="A picture containing toy, table, snow, skiing&#10;&#10;Description automatically generated">
            <a:extLst>
              <a:ext uri="{FF2B5EF4-FFF2-40B4-BE49-F238E27FC236}">
                <a16:creationId xmlns:a16="http://schemas.microsoft.com/office/drawing/2014/main" id="{4F9D6C30-EA44-EB48-8DF7-2E5AFCA6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76" y="2491867"/>
            <a:ext cx="4027551" cy="2268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A713F-3926-E045-85D9-AB40A2F3C5B7}"/>
              </a:ext>
            </a:extLst>
          </p:cNvPr>
          <p:cNvSpPr txBox="1"/>
          <p:nvPr/>
        </p:nvSpPr>
        <p:spPr>
          <a:xfrm>
            <a:off x="874224" y="4825607"/>
            <a:ext cx="6118027" cy="248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Table 2: SAC model transfer to Kuka domain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D82C5C-E6FF-F947-B9DE-AD83248D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4" y="2491867"/>
            <a:ext cx="4728523" cy="2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2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7089E-D866-F649-B80B-C511B6E7B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E4189F-3075-E94A-9A0E-204B808A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Plots– Perception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D20623-5B43-BD4B-9F58-287355CA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09" y="2069905"/>
            <a:ext cx="4696821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81FD4-63FA-1040-B1F9-C47B4988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78" y="2069905"/>
            <a:ext cx="4696822" cy="35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0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9B2ED-AF75-7C4E-A548-E4D8CD38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285" y="1714722"/>
            <a:ext cx="5931429" cy="44485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A99B0-939A-DE46-AB6B-14C3A8A39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9DD1FE-7634-C041-B38B-089B74F7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Encoder Result</a:t>
            </a:r>
          </a:p>
        </p:txBody>
      </p:sp>
    </p:spTree>
    <p:extLst>
      <p:ext uri="{BB962C8B-B14F-4D97-AF65-F5344CB8AC3E}">
        <p14:creationId xmlns:p14="http://schemas.microsoft.com/office/powerpoint/2010/main" val="241984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6EAA8E-8A09-9B44-9603-F77F699AE60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147640" y="1885950"/>
            <a:ext cx="4608399" cy="345629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6B03A-1DBB-904A-BA07-B489C5C9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69" y="1818512"/>
            <a:ext cx="4788231" cy="359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44842-E730-9C4B-B817-77EF071520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0BCF66-2A53-5F47-81F7-249F2991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SAC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59181945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2980FB1B-21AB-8742-B89A-C69C2DC97F01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4E85B6C4-A90B-F54E-8E8F-3F0E24893050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DE68DA8E-916E-3248-A885-D7DCC79E78E9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0806E19E-0078-0F48-B82A-DFD9FC106BE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E0468741-7FCE-674F-AFEC-E9858F6E7669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063F847D-36C5-6545-9B0B-F781249BC948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142</Words>
  <Application>Microsoft Macintosh PowerPoint</Application>
  <PresentationFormat>On-screen Show (4:3)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Branch Dueling Deep Q-Networks  for Robotics Applications </vt:lpstr>
      <vt:lpstr>OpenAI Gym-based Grasping Environment</vt:lpstr>
      <vt:lpstr>Experiments with Different Perception Layers</vt:lpstr>
      <vt:lpstr>Training and Test Pipeline</vt:lpstr>
      <vt:lpstr>SAC Test Results on Gripper Environment</vt:lpstr>
      <vt:lpstr>SAC Model Domain Transfer to Kuka</vt:lpstr>
      <vt:lpstr>SAC Plots– Perception Comparison</vt:lpstr>
      <vt:lpstr>SAC Encoder Result</vt:lpstr>
      <vt:lpstr>SAC Ablation Studies</vt:lpstr>
      <vt:lpstr>SAC Ablation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Dueling Deep Q-Networks  for Robotics Applications </dc:title>
  <dc:creator>Baris Yazici</dc:creator>
  <cp:lastModifiedBy>Baris Yazici</cp:lastModifiedBy>
  <cp:revision>7</cp:revision>
  <dcterms:created xsi:type="dcterms:W3CDTF">2020-09-22T09:38:34Z</dcterms:created>
  <dcterms:modified xsi:type="dcterms:W3CDTF">2020-09-22T10:58:31Z</dcterms:modified>
</cp:coreProperties>
</file>